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8" r:id="rId2"/>
    <p:sldId id="279" r:id="rId3"/>
    <p:sldId id="273" r:id="rId4"/>
    <p:sldId id="276" r:id="rId5"/>
    <p:sldId id="277" r:id="rId6"/>
    <p:sldId id="259" r:id="rId7"/>
    <p:sldId id="263" r:id="rId8"/>
    <p:sldId id="264" r:id="rId9"/>
    <p:sldId id="274" r:id="rId10"/>
    <p:sldId id="261" r:id="rId11"/>
    <p:sldId id="266" r:id="rId12"/>
    <p:sldId id="267" r:id="rId13"/>
    <p:sldId id="269" r:id="rId14"/>
    <p:sldId id="268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0569" autoAdjust="0"/>
  </p:normalViewPr>
  <p:slideViewPr>
    <p:cSldViewPr snapToGrid="0">
      <p:cViewPr varScale="1">
        <p:scale>
          <a:sx n="64" d="100"/>
          <a:sy n="64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3B984-370C-4BAA-87D5-40B573F37F55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8DA6E-C2BE-41CE-B913-A35588F5C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36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0" dirty="0" smtClean="0"/>
              <a:t> staff members birthdays are not mentioned 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Only 17% are PhD qualified below 40 years of age. Out of the total staff, this is only 7%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also interesting to note that among the academic staff below 40 years of age only 21 percent have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Ph.Ds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8DA6E-C2BE-41CE-B913-A35588F5C90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6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AHED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allocations have been made to universities and undergraduate institutes on an equitable basis.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HETC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Favours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arts and social sciences and North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east and new universities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World University Rankings 2015-2016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Times Higher Education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World University Rankings 2015-2016 list the best global universities and are the only international university performance tables to judge world class universities across all of their core missions - teaching, research, knowledge transfer and international outlook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8DA6E-C2BE-41CE-B913-A35588F5C90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23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8DA6E-C2BE-41CE-B913-A35588F5C90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73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80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74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1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15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28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10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9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88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2ACF-3ED4-44D4-99D0-E1E1AC2B6268}" type="datetimeFigureOut">
              <a:rPr lang="en-GB" smtClean="0"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EA8ED-4418-4F73-9357-1A55600A7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7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357" y="4470400"/>
            <a:ext cx="8719456" cy="2387600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 Black" pitchFamily="34" charset="0"/>
              </a:rPr>
              <a:t>Accelerating Higher Education Expansion and Development (AHEAD)</a:t>
            </a:r>
            <a:br>
              <a:rPr lang="en-US" sz="4400" b="1" dirty="0">
                <a:latin typeface="Arial Black" pitchFamily="34" charset="0"/>
              </a:rPr>
            </a:br>
            <a:r>
              <a:rPr lang="en-US" sz="4400" dirty="0"/>
              <a:t> </a:t>
            </a:r>
            <a:r>
              <a:rPr lang="en-US" sz="4400" b="1" dirty="0"/>
              <a:t> 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b="1" dirty="0" smtClean="0"/>
              <a:t>STEM Expansion and Human Resource Development (HRD)</a:t>
            </a:r>
            <a:br>
              <a:rPr lang="en-US" sz="4400" b="1" dirty="0" smtClean="0"/>
            </a:br>
            <a:r>
              <a:rPr lang="en-US" sz="4400" b="1" dirty="0" smtClean="0"/>
              <a:t>Result Area 1 and Result Area 2</a:t>
            </a:r>
            <a:br>
              <a:rPr lang="en-US" sz="4400" b="1" dirty="0" smtClean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400" b="1" dirty="0"/>
          </a:p>
        </p:txBody>
      </p:sp>
      <p:pic>
        <p:nvPicPr>
          <p:cNvPr id="1028" name="Picture 4" descr="Image result for gradua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3473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74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50825"/>
            <a:ext cx="10515600" cy="1325563"/>
          </a:xfrm>
        </p:spPr>
        <p:txBody>
          <a:bodyPr/>
          <a:lstStyle/>
          <a:p>
            <a:pPr lvl="0"/>
            <a:r>
              <a:rPr lang="en-US" b="1" dirty="0"/>
              <a:t>DISTRIBUTION OF ALLOCATIONS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552576"/>
            <a:ext cx="11277600" cy="4600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 </a:t>
            </a:r>
            <a:r>
              <a:rPr lang="en-US" sz="3200" dirty="0" smtClean="0"/>
              <a:t>Grants </a:t>
            </a:r>
            <a:r>
              <a:rPr lang="en-US" sz="3200" dirty="0"/>
              <a:t>will be made available in four rounds, as two rounds each in years </a:t>
            </a:r>
            <a:r>
              <a:rPr lang="en-US" sz="3200" dirty="0" smtClean="0"/>
              <a:t>2018 </a:t>
            </a:r>
            <a:r>
              <a:rPr lang="en-US" sz="3200" dirty="0"/>
              <a:t>and </a:t>
            </a:r>
            <a:r>
              <a:rPr lang="en-US" sz="3200" dirty="0" smtClean="0"/>
              <a:t>2019.  </a:t>
            </a:r>
            <a:endParaRPr lang="en-US" sz="3200" dirty="0"/>
          </a:p>
          <a:p>
            <a:pPr marL="0" indent="0">
              <a:buNone/>
            </a:pPr>
            <a:endParaRPr lang="en-GB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32070"/>
              </p:ext>
            </p:extLst>
          </p:nvPr>
        </p:nvGraphicFramePr>
        <p:xfrm>
          <a:off x="1201272" y="3184071"/>
          <a:ext cx="8695764" cy="2383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631"/>
                <a:gridCol w="4504133"/>
              </a:tblGrid>
              <a:tr h="1558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STEMS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HEMS  including </a:t>
                      </a:r>
                      <a:r>
                        <a:rPr lang="en-US" sz="3200" dirty="0" smtClean="0">
                          <a:effectLst/>
                        </a:rPr>
                        <a:t>Law </a:t>
                      </a:r>
                      <a:r>
                        <a:rPr lang="en-US" sz="3200" dirty="0">
                          <a:effectLst/>
                        </a:rPr>
                        <a:t>and Education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52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35%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65%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2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403"/>
            <a:ext cx="10515600" cy="1325563"/>
          </a:xfrm>
        </p:spPr>
        <p:txBody>
          <a:bodyPr/>
          <a:lstStyle/>
          <a:p>
            <a:r>
              <a:rPr lang="en-US" b="1" dirty="0" smtClean="0"/>
              <a:t>FUNDING ALLOCATIONS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966"/>
            <a:ext cx="10515600" cy="4351338"/>
          </a:xfrm>
        </p:spPr>
        <p:txBody>
          <a:bodyPr>
            <a:noAutofit/>
          </a:bodyPr>
          <a:lstStyle/>
          <a:p>
            <a:r>
              <a:rPr lang="en-US" sz="3200" dirty="0" smtClean="0"/>
              <a:t>Maximum </a:t>
            </a:r>
            <a:r>
              <a:rPr lang="en-US" sz="3200" dirty="0"/>
              <a:t>allocation of </a:t>
            </a:r>
            <a:r>
              <a:rPr lang="en-US" sz="3200" dirty="0" smtClean="0"/>
              <a:t>LKR. </a:t>
            </a:r>
            <a:r>
              <a:rPr lang="en-US" sz="3200" dirty="0"/>
              <a:t>9</a:t>
            </a:r>
            <a:r>
              <a:rPr lang="en-US" sz="3200" dirty="0" smtClean="0"/>
              <a:t> </a:t>
            </a:r>
            <a:r>
              <a:rPr lang="en-US" sz="3200" dirty="0"/>
              <a:t>million </a:t>
            </a:r>
            <a:r>
              <a:rPr lang="en-US" sz="3200" dirty="0" smtClean="0"/>
              <a:t>per candidate</a:t>
            </a:r>
            <a:r>
              <a:rPr lang="en-US" sz="3200" dirty="0"/>
              <a:t>, </a:t>
            </a:r>
            <a:r>
              <a:rPr lang="en-US" sz="3200" dirty="0" smtClean="0"/>
              <a:t>depending on factors such; </a:t>
            </a:r>
          </a:p>
          <a:p>
            <a:pPr lvl="1"/>
            <a:r>
              <a:rPr lang="en-US" sz="2800" dirty="0" smtClean="0"/>
              <a:t>whether </a:t>
            </a:r>
            <a:r>
              <a:rPr lang="en-US" sz="2800" dirty="0"/>
              <a:t>full or split site </a:t>
            </a:r>
            <a:r>
              <a:rPr lang="en-US" sz="2800" dirty="0" smtClean="0"/>
              <a:t>program</a:t>
            </a:r>
          </a:p>
          <a:p>
            <a:pPr lvl="1"/>
            <a:r>
              <a:rPr lang="en-US" sz="2800" dirty="0" smtClean="0"/>
              <a:t>living </a:t>
            </a:r>
            <a:r>
              <a:rPr lang="en-US" sz="2800" dirty="0"/>
              <a:t>cost of the </a:t>
            </a:r>
            <a:r>
              <a:rPr lang="en-US" sz="2800" dirty="0" smtClean="0"/>
              <a:t>country </a:t>
            </a:r>
          </a:p>
          <a:p>
            <a:pPr lvl="1"/>
            <a:r>
              <a:rPr lang="en-US" sz="2800" dirty="0" smtClean="0"/>
              <a:t>registration/course </a:t>
            </a:r>
            <a:r>
              <a:rPr lang="en-US" sz="2800" dirty="0"/>
              <a:t>fee of the program, etc. </a:t>
            </a:r>
          </a:p>
          <a:p>
            <a:r>
              <a:rPr lang="en-US" sz="3200" dirty="0"/>
              <a:t>G</a:t>
            </a:r>
            <a:r>
              <a:rPr lang="en-US" sz="3200" dirty="0" smtClean="0"/>
              <a:t>rant winners will </a:t>
            </a:r>
            <a:r>
              <a:rPr lang="en-US" sz="3200" dirty="0"/>
              <a:t>receive </a:t>
            </a:r>
            <a:endParaRPr lang="en-US" sz="3200" dirty="0" smtClean="0"/>
          </a:p>
          <a:p>
            <a:pPr lvl="1"/>
            <a:r>
              <a:rPr lang="en-US" sz="2800" dirty="0" smtClean="0"/>
              <a:t>Program </a:t>
            </a:r>
            <a:r>
              <a:rPr lang="en-US" sz="2800" dirty="0"/>
              <a:t>registration fees </a:t>
            </a:r>
            <a:endParaRPr lang="en-US" sz="2800" dirty="0" smtClean="0"/>
          </a:p>
          <a:p>
            <a:pPr lvl="1"/>
            <a:r>
              <a:rPr lang="en-US" sz="2800" dirty="0" smtClean="0"/>
              <a:t>cost </a:t>
            </a:r>
            <a:r>
              <a:rPr lang="en-US" sz="2800" dirty="0"/>
              <a:t>of living allowances/monthly allowance for the time period the candidate will be studying abroad </a:t>
            </a:r>
            <a:endParaRPr lang="en-US" sz="2800" dirty="0" smtClean="0"/>
          </a:p>
          <a:p>
            <a:pPr lvl="1"/>
            <a:r>
              <a:rPr lang="en-US" sz="2800" dirty="0" smtClean="0"/>
              <a:t>Any </a:t>
            </a:r>
            <a:r>
              <a:rPr lang="en-US" sz="2800" dirty="0"/>
              <a:t>other research expenses </a:t>
            </a:r>
            <a:r>
              <a:rPr lang="en-US" sz="2800" dirty="0" smtClean="0"/>
              <a:t>incurred</a:t>
            </a:r>
          </a:p>
        </p:txBody>
      </p:sp>
    </p:spTree>
    <p:extLst>
      <p:ext uri="{BB962C8B-B14F-4D97-AF65-F5344CB8AC3E}">
        <p14:creationId xmlns:p14="http://schemas.microsoft.com/office/powerpoint/2010/main" val="214712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65" y="0"/>
            <a:ext cx="10515600" cy="1325563"/>
          </a:xfrm>
        </p:spPr>
        <p:txBody>
          <a:bodyPr/>
          <a:lstStyle/>
          <a:p>
            <a:r>
              <a:rPr lang="en-US" b="1" dirty="0" smtClean="0"/>
              <a:t>ELIGIBILITY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24" y="1305672"/>
            <a:ext cx="11335870" cy="4351338"/>
          </a:xfrm>
        </p:spPr>
        <p:txBody>
          <a:bodyPr>
            <a:noAutofit/>
          </a:bodyPr>
          <a:lstStyle/>
          <a:p>
            <a:r>
              <a:rPr lang="en-US" sz="3200" dirty="0"/>
              <a:t>Probationary Lecturers, Lecturers and Senior Lecturers of Universities, Campuses and Undergraduate Institutes without PhD qualifications, subject to the following eligibility criteria:</a:t>
            </a:r>
            <a:endParaRPr lang="en-US" dirty="0"/>
          </a:p>
          <a:p>
            <a:pPr lvl="1"/>
            <a:r>
              <a:rPr lang="en-US" sz="2800" dirty="0"/>
              <a:t>The Candidate should be less than </a:t>
            </a:r>
            <a:r>
              <a:rPr lang="en-US" sz="2800" dirty="0" smtClean="0"/>
              <a:t>40 </a:t>
            </a:r>
            <a:r>
              <a:rPr lang="en-US" sz="2800" dirty="0"/>
              <a:t>years of age </a:t>
            </a:r>
          </a:p>
          <a:p>
            <a:pPr lvl="1"/>
            <a:r>
              <a:rPr lang="en-US" sz="2800" dirty="0"/>
              <a:t> The Candidate should be a permanent member of the academic staff</a:t>
            </a:r>
          </a:p>
          <a:p>
            <a:pPr lvl="1"/>
            <a:r>
              <a:rPr lang="en-US" sz="2800" dirty="0"/>
              <a:t>The Candidate should be entitled for full time leave for the entire period of PhD</a:t>
            </a:r>
          </a:p>
          <a:p>
            <a:pPr lvl="1"/>
            <a:r>
              <a:rPr lang="en-US" sz="2800" dirty="0"/>
              <a:t>The Candidate should have obtained IELTS minimum score 7.0 or equivalent at the time of commencement of training</a:t>
            </a:r>
          </a:p>
          <a:p>
            <a:pPr lvl="1"/>
            <a:r>
              <a:rPr lang="en-US" sz="2800" dirty="0"/>
              <a:t>The Candidate should fulfill the eligibility requirement of the Trainer University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807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290" y="6369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SELECTION PROCESS </a:t>
            </a:r>
            <a:endParaRPr lang="en-US" sz="5400" b="1" dirty="0"/>
          </a:p>
        </p:txBody>
      </p:sp>
      <p:pic>
        <p:nvPicPr>
          <p:cNvPr id="4098" name="Picture 2" descr="Image result for se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72" y="2207305"/>
            <a:ext cx="10907486" cy="41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7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30" name="AutoShape 92"/>
          <p:cNvCxnSpPr>
            <a:cxnSpLocks noChangeShapeType="1"/>
          </p:cNvCxnSpPr>
          <p:nvPr/>
        </p:nvCxnSpPr>
        <p:spPr bwMode="auto">
          <a:xfrm flipH="1" flipV="1">
            <a:off x="8686465" y="1365309"/>
            <a:ext cx="468552" cy="1"/>
          </a:xfrm>
          <a:prstGeom prst="straightConnector1">
            <a:avLst/>
          </a:prstGeom>
          <a:noFill/>
          <a:ln w="19050">
            <a:solidFill>
              <a:schemeClr val="tx1">
                <a:lumMod val="100000"/>
                <a:lumOff val="0"/>
              </a:schemeClr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7" name="Group 36"/>
          <p:cNvGrpSpPr/>
          <p:nvPr/>
        </p:nvGrpSpPr>
        <p:grpSpPr>
          <a:xfrm>
            <a:off x="1539480" y="251685"/>
            <a:ext cx="10103742" cy="6606314"/>
            <a:chOff x="1539480" y="251685"/>
            <a:chExt cx="10103742" cy="6606314"/>
          </a:xfrm>
        </p:grpSpPr>
        <p:grpSp>
          <p:nvGrpSpPr>
            <p:cNvPr id="4" name="Group 3"/>
            <p:cNvGrpSpPr/>
            <p:nvPr/>
          </p:nvGrpSpPr>
          <p:grpSpPr>
            <a:xfrm>
              <a:off x="1539480" y="251685"/>
              <a:ext cx="10103742" cy="6606314"/>
              <a:chOff x="1372257" y="0"/>
              <a:chExt cx="5613761" cy="8206629"/>
            </a:xfrm>
          </p:grpSpPr>
          <p:sp>
            <p:nvSpPr>
              <p:cNvPr id="6" name="Text Box 61"/>
              <p:cNvSpPr txBox="1">
                <a:spLocks noChangeArrowheads="1"/>
              </p:cNvSpPr>
              <p:nvPr/>
            </p:nvSpPr>
            <p:spPr bwMode="auto">
              <a:xfrm>
                <a:off x="3030279" y="0"/>
                <a:ext cx="2076450" cy="5905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Call for </a:t>
                </a:r>
                <a:r>
                  <a:rPr lang="en-US" sz="1600" b="1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applications by UGC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 Box 62"/>
              <p:cNvSpPr txBox="1">
                <a:spLocks noChangeArrowheads="1"/>
              </p:cNvSpPr>
              <p:nvPr/>
            </p:nvSpPr>
            <p:spPr bwMode="auto">
              <a:xfrm>
                <a:off x="2902688" y="1081188"/>
                <a:ext cx="2410460" cy="7369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Selection of suitable applicants by a panel appointed by the UGC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 Box 77"/>
              <p:cNvSpPr txBox="1">
                <a:spLocks noChangeArrowheads="1"/>
              </p:cNvSpPr>
              <p:nvPr/>
            </p:nvSpPr>
            <p:spPr bwMode="auto">
              <a:xfrm>
                <a:off x="1372257" y="4561368"/>
                <a:ext cx="956273" cy="41467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Appeal 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AutoShape 81"/>
              <p:cNvSpPr>
                <a:spLocks noChangeArrowheads="1"/>
              </p:cNvSpPr>
              <p:nvPr/>
            </p:nvSpPr>
            <p:spPr bwMode="auto">
              <a:xfrm>
                <a:off x="3965944" y="637954"/>
                <a:ext cx="201937" cy="443234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bg2">
                  <a:lumMod val="100000"/>
                  <a:lumOff val="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eaVert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Text Box 64"/>
              <p:cNvSpPr txBox="1">
                <a:spLocks noChangeArrowheads="1"/>
              </p:cNvSpPr>
              <p:nvPr/>
            </p:nvSpPr>
            <p:spPr bwMode="auto">
              <a:xfrm>
                <a:off x="2826710" y="2419822"/>
                <a:ext cx="2488019" cy="9569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Collecting relevant documents and Candidate securing placement/Register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utoShape 83"/>
              <p:cNvSpPr>
                <a:spLocks noChangeArrowheads="1"/>
              </p:cNvSpPr>
              <p:nvPr/>
            </p:nvSpPr>
            <p:spPr bwMode="auto">
              <a:xfrm>
                <a:off x="3955312" y="1890233"/>
                <a:ext cx="198173" cy="493227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E7E6E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eaVert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2551814" y="1192561"/>
                <a:ext cx="4434204" cy="7014068"/>
                <a:chOff x="0" y="-2088788"/>
                <a:chExt cx="4435343" cy="7014966"/>
              </a:xfrm>
            </p:grpSpPr>
            <p:sp>
              <p:nvSpPr>
                <p:cNvPr id="1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598509" y="786200"/>
                  <a:ext cx="2076450" cy="717563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Award of Scholarships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Issuance of official letter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424313" y="2195972"/>
                  <a:ext cx="2640943" cy="628392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4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Offer letter+Bond+Leave+Budget to OMST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578257" y="3375194"/>
                  <a:ext cx="2076450" cy="59055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400" b="1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Release of grants </a:t>
                  </a:r>
                  <a:r>
                    <a:rPr lang="en-US" sz="1400" b="1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to respective home </a:t>
                  </a:r>
                  <a:r>
                    <a:rPr lang="en-US" sz="1400" b="1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university </a:t>
                  </a:r>
                  <a:r>
                    <a:rPr lang="en-US" sz="1400" b="1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OTS offices 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0" y="4099502"/>
                  <a:ext cx="1323975" cy="826676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400" b="1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Release of </a:t>
                  </a:r>
                  <a:r>
                    <a:rPr lang="en-US" sz="1400" b="1" dirty="0" smtClean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installments  by the university /OTS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111368" y="-637933"/>
                  <a:ext cx="1323975" cy="829411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400" b="1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No placement within 6 months </a:t>
                  </a:r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065256" y="-2088788"/>
                  <a:ext cx="1323975" cy="834901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400" b="1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Identify reserve candidates 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AutoShape 86"/>
                <p:cNvSpPr>
                  <a:spLocks noChangeArrowheads="1"/>
                </p:cNvSpPr>
                <p:nvPr/>
              </p:nvSpPr>
              <p:spPr bwMode="auto">
                <a:xfrm>
                  <a:off x="1436074" y="191478"/>
                  <a:ext cx="166009" cy="588449"/>
                </a:xfrm>
                <a:prstGeom prst="downArrow">
                  <a:avLst>
                    <a:gd name="adj1" fmla="val 50000"/>
                    <a:gd name="adj2" fmla="val 25000"/>
                  </a:avLst>
                </a:prstGeom>
                <a:solidFill>
                  <a:srgbClr val="E7E6E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eaVert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AutoShape 87"/>
                <p:cNvSpPr>
                  <a:spLocks noChangeArrowheads="1"/>
                </p:cNvSpPr>
                <p:nvPr/>
              </p:nvSpPr>
              <p:spPr bwMode="auto">
                <a:xfrm>
                  <a:off x="1436074" y="1566146"/>
                  <a:ext cx="203351" cy="500799"/>
                </a:xfrm>
                <a:prstGeom prst="downArrow">
                  <a:avLst>
                    <a:gd name="adj1" fmla="val 50000"/>
                    <a:gd name="adj2" fmla="val 25000"/>
                  </a:avLst>
                </a:prstGeom>
                <a:solidFill>
                  <a:srgbClr val="E7E6E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eaVert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AutoShape 88"/>
                <p:cNvSpPr>
                  <a:spLocks noChangeArrowheads="1"/>
                </p:cNvSpPr>
                <p:nvPr/>
              </p:nvSpPr>
              <p:spPr bwMode="auto">
                <a:xfrm>
                  <a:off x="1497308" y="2930700"/>
                  <a:ext cx="209550" cy="444493"/>
                </a:xfrm>
                <a:prstGeom prst="downArrow">
                  <a:avLst>
                    <a:gd name="adj1" fmla="val 50000"/>
                    <a:gd name="adj2" fmla="val 25000"/>
                  </a:avLst>
                </a:prstGeom>
                <a:solidFill>
                  <a:srgbClr val="E7E6E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eaVert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28" name="AutoShape 89"/>
                <p:cNvCxnSpPr>
                  <a:cxnSpLocks noChangeShapeType="1"/>
                </p:cNvCxnSpPr>
                <p:nvPr/>
              </p:nvCxnSpPr>
              <p:spPr bwMode="auto">
                <a:xfrm>
                  <a:off x="2763625" y="-239306"/>
                  <a:ext cx="311347" cy="9525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" name="AutoShape 9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29035" y="-1144382"/>
                  <a:ext cx="0" cy="438150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prstDash val="lg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6" name="AutoShape 92"/>
              <p:cNvCxnSpPr>
                <a:cxnSpLocks noChangeShapeType="1"/>
              </p:cNvCxnSpPr>
              <p:nvPr/>
            </p:nvCxnSpPr>
            <p:spPr bwMode="auto">
              <a:xfrm flipH="1">
                <a:off x="2328530" y="4784651"/>
                <a:ext cx="819150" cy="0"/>
              </a:xfrm>
              <a:prstGeom prst="straightConnector1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AutoShape 94"/>
              <p:cNvCxnSpPr>
                <a:cxnSpLocks noChangeShapeType="1"/>
              </p:cNvCxnSpPr>
              <p:nvPr/>
            </p:nvCxnSpPr>
            <p:spPr bwMode="auto">
              <a:xfrm>
                <a:off x="1998921" y="2949819"/>
                <a:ext cx="786809" cy="0"/>
              </a:xfrm>
              <a:prstGeom prst="straightConnector1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prstDash val="lg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Straight Arrow Connector 17"/>
              <p:cNvCxnSpPr/>
              <p:nvPr/>
            </p:nvCxnSpPr>
            <p:spPr>
              <a:xfrm flipV="1">
                <a:off x="1998921" y="3057883"/>
                <a:ext cx="0" cy="15141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lg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 Box 73"/>
            <p:cNvSpPr txBox="1">
              <a:spLocks noChangeArrowheads="1"/>
            </p:cNvSpPr>
            <p:nvPr/>
          </p:nvSpPr>
          <p:spPr bwMode="auto">
            <a:xfrm>
              <a:off x="2048917" y="5430735"/>
              <a:ext cx="1791335" cy="8851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>
                  <a:effectLst/>
                  <a:latin typeface="Calibri"/>
                  <a:ea typeface="Calibri"/>
                  <a:cs typeface="Times New Roman"/>
                </a:rPr>
                <a:t>Progress monitoring by the OTS and OMST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0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00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Thank you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804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63398" cy="18392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Result Area 1 : Increasing enrolment in higher Education in priority disciplines for economic development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042" y="1708624"/>
            <a:ext cx="11957957" cy="379299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2018 - Provide assistance for Technological, Engineering and Medical faculties to procure equipment (Excluding faculties where ADB funding is </a:t>
            </a:r>
            <a:r>
              <a:rPr lang="en-US" sz="3000" smtClean="0"/>
              <a:t>available</a:t>
            </a:r>
            <a:r>
              <a:rPr lang="en-US" sz="3000" smtClean="0"/>
              <a:t>)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Future </a:t>
            </a:r>
            <a:r>
              <a:rPr lang="en-US" sz="3000" dirty="0" smtClean="0"/>
              <a:t>assistance for equipment and construction /renovation available 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356" y="4425042"/>
            <a:ext cx="6558643" cy="243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25042"/>
            <a:ext cx="5633357" cy="243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5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976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Result Area </a:t>
            </a:r>
            <a:r>
              <a:rPr lang="en-US" b="1" dirty="0" smtClean="0"/>
              <a:t>2: Improving the quality of Higher education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42068" y="2106386"/>
            <a:ext cx="10515600" cy="3662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Human Resource Development (HRD)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SCHOLARSHIP PROGRAMME </a:t>
            </a:r>
            <a:r>
              <a:rPr lang="en-US" sz="3600" b="1" dirty="0" smtClean="0"/>
              <a:t>FOR </a:t>
            </a:r>
            <a:r>
              <a:rPr lang="en-US" sz="3600" b="1" dirty="0"/>
              <a:t>PhDs </a:t>
            </a:r>
            <a:endParaRPr lang="en-US" sz="3600" dirty="0"/>
          </a:p>
        </p:txBody>
      </p:sp>
      <p:pic>
        <p:nvPicPr>
          <p:cNvPr id="3074" name="Picture 2" descr="Image result for gradua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43" y="3657600"/>
            <a:ext cx="6482443" cy="30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79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5744" y="365125"/>
            <a:ext cx="2166256" cy="5562146"/>
          </a:xfrm>
        </p:spPr>
        <p:txBody>
          <a:bodyPr>
            <a:normAutofit/>
          </a:bodyPr>
          <a:lstStyle/>
          <a:p>
            <a:r>
              <a:rPr lang="en-US" sz="3200" b="1" dirty="0"/>
              <a:t>Distribution of teaching staff in HEI according to education </a:t>
            </a:r>
            <a:r>
              <a:rPr lang="en-US" sz="3200" b="1" dirty="0" smtClean="0"/>
              <a:t>qualification and university </a:t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000" b="1" dirty="0" smtClean="0"/>
              <a:t>2016 data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815758"/>
              </p:ext>
            </p:extLst>
          </p:nvPr>
        </p:nvGraphicFramePr>
        <p:xfrm>
          <a:off x="0" y="0"/>
          <a:ext cx="9813471" cy="6873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3729"/>
                <a:gridCol w="1045028"/>
                <a:gridCol w="871661"/>
                <a:gridCol w="931097"/>
                <a:gridCol w="1054742"/>
                <a:gridCol w="1257300"/>
                <a:gridCol w="1355272"/>
                <a:gridCol w="1224642"/>
              </a:tblGrid>
              <a:tr h="9143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University/HEI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1st Degree </a:t>
                      </a:r>
                      <a:r>
                        <a:rPr lang="en-US" sz="1600" dirty="0" smtClean="0">
                          <a:effectLst/>
                        </a:rPr>
                        <a:t>including</a:t>
                      </a:r>
                      <a:r>
                        <a:rPr lang="en-US" sz="1600" baseline="0" dirty="0" smtClean="0">
                          <a:effectLst/>
                        </a:rPr>
                        <a:t> PGD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Master Degree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Mphil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MS/MD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Doctoral Degree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Doctoral qualification as a % of the total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Colombo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38.7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564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Peradeniya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439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55.8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787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SJP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234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557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Kelaniya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229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543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Moratuwa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187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53.6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349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Jaffna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33.1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396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Ruhuna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498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Open University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110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35.6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309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Eastern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 Eastern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26.1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138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Rajarata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220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Sabaragamuwa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Wayamba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41.1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158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Uva Wellassa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29.8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Visual &amp; PA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107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All institures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32.3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263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  <a:tr h="3329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931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1279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624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418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2172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5424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67" marR="67567" marT="0" marB="0" anchor="b"/>
                </a:tc>
              </a:tr>
            </a:tbl>
          </a:graphicData>
        </a:graphic>
      </p:graphicFrame>
      <p:sp>
        <p:nvSpPr>
          <p:cNvPr id="3" name="Arc 2"/>
          <p:cNvSpPr/>
          <p:nvPr/>
        </p:nvSpPr>
        <p:spPr>
          <a:xfrm flipH="1">
            <a:off x="7870371" y="6482443"/>
            <a:ext cx="947058" cy="489857"/>
          </a:xfrm>
          <a:prstGeom prst="arc">
            <a:avLst>
              <a:gd name="adj1" fmla="val 2159904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897347" y="6449787"/>
            <a:ext cx="822110" cy="408214"/>
          </a:xfrm>
          <a:custGeom>
            <a:avLst/>
            <a:gdLst>
              <a:gd name="connsiteX0" fmla="*/ 5682 w 822110"/>
              <a:gd name="connsiteY0" fmla="*/ 228600 h 555171"/>
              <a:gd name="connsiteX1" fmla="*/ 38339 w 822110"/>
              <a:gd name="connsiteY1" fmla="*/ 146957 h 555171"/>
              <a:gd name="connsiteX2" fmla="*/ 87324 w 822110"/>
              <a:gd name="connsiteY2" fmla="*/ 114300 h 555171"/>
              <a:gd name="connsiteX3" fmla="*/ 119982 w 822110"/>
              <a:gd name="connsiteY3" fmla="*/ 81643 h 555171"/>
              <a:gd name="connsiteX4" fmla="*/ 266939 w 822110"/>
              <a:gd name="connsiteY4" fmla="*/ 0 h 555171"/>
              <a:gd name="connsiteX5" fmla="*/ 675153 w 822110"/>
              <a:gd name="connsiteY5" fmla="*/ 16328 h 555171"/>
              <a:gd name="connsiteX6" fmla="*/ 724139 w 822110"/>
              <a:gd name="connsiteY6" fmla="*/ 48985 h 555171"/>
              <a:gd name="connsiteX7" fmla="*/ 789453 w 822110"/>
              <a:gd name="connsiteY7" fmla="*/ 130628 h 555171"/>
              <a:gd name="connsiteX8" fmla="*/ 822110 w 822110"/>
              <a:gd name="connsiteY8" fmla="*/ 228600 h 555171"/>
              <a:gd name="connsiteX9" fmla="*/ 805782 w 822110"/>
              <a:gd name="connsiteY9" fmla="*/ 408214 h 555171"/>
              <a:gd name="connsiteX10" fmla="*/ 724139 w 822110"/>
              <a:gd name="connsiteY10" fmla="*/ 489857 h 555171"/>
              <a:gd name="connsiteX11" fmla="*/ 462882 w 822110"/>
              <a:gd name="connsiteY11" fmla="*/ 538843 h 555171"/>
              <a:gd name="connsiteX12" fmla="*/ 413896 w 822110"/>
              <a:gd name="connsiteY12" fmla="*/ 555171 h 555171"/>
              <a:gd name="connsiteX13" fmla="*/ 38339 w 822110"/>
              <a:gd name="connsiteY13" fmla="*/ 538843 h 555171"/>
              <a:gd name="connsiteX14" fmla="*/ 5682 w 822110"/>
              <a:gd name="connsiteY14" fmla="*/ 506185 h 555171"/>
              <a:gd name="connsiteX15" fmla="*/ 5682 w 822110"/>
              <a:gd name="connsiteY15" fmla="*/ 228600 h 55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22110" h="555171">
                <a:moveTo>
                  <a:pt x="5682" y="228600"/>
                </a:moveTo>
                <a:cubicBezTo>
                  <a:pt x="11125" y="168729"/>
                  <a:pt x="21303" y="170808"/>
                  <a:pt x="38339" y="146957"/>
                </a:cubicBezTo>
                <a:cubicBezTo>
                  <a:pt x="49745" y="130988"/>
                  <a:pt x="72000" y="126559"/>
                  <a:pt x="87324" y="114300"/>
                </a:cubicBezTo>
                <a:cubicBezTo>
                  <a:pt x="99345" y="104683"/>
                  <a:pt x="107666" y="90880"/>
                  <a:pt x="119982" y="81643"/>
                </a:cubicBezTo>
                <a:cubicBezTo>
                  <a:pt x="209819" y="14265"/>
                  <a:pt x="190565" y="25457"/>
                  <a:pt x="266939" y="0"/>
                </a:cubicBezTo>
                <a:cubicBezTo>
                  <a:pt x="403010" y="5443"/>
                  <a:pt x="539748" y="1821"/>
                  <a:pt x="675153" y="16328"/>
                </a:cubicBezTo>
                <a:cubicBezTo>
                  <a:pt x="694666" y="18419"/>
                  <a:pt x="708815" y="36726"/>
                  <a:pt x="724139" y="48985"/>
                </a:cubicBezTo>
                <a:cubicBezTo>
                  <a:pt x="747536" y="67703"/>
                  <a:pt x="777748" y="104292"/>
                  <a:pt x="789453" y="130628"/>
                </a:cubicBezTo>
                <a:cubicBezTo>
                  <a:pt x="803434" y="162085"/>
                  <a:pt x="822110" y="228600"/>
                  <a:pt x="822110" y="228600"/>
                </a:cubicBezTo>
                <a:cubicBezTo>
                  <a:pt x="816667" y="288471"/>
                  <a:pt x="818379" y="349430"/>
                  <a:pt x="805782" y="408214"/>
                </a:cubicBezTo>
                <a:cubicBezTo>
                  <a:pt x="798334" y="442971"/>
                  <a:pt x="753358" y="476871"/>
                  <a:pt x="724139" y="489857"/>
                </a:cubicBezTo>
                <a:cubicBezTo>
                  <a:pt x="622619" y="534977"/>
                  <a:pt x="583599" y="526771"/>
                  <a:pt x="462882" y="538843"/>
                </a:cubicBezTo>
                <a:cubicBezTo>
                  <a:pt x="446553" y="544286"/>
                  <a:pt x="431108" y="555171"/>
                  <a:pt x="413896" y="555171"/>
                </a:cubicBezTo>
                <a:cubicBezTo>
                  <a:pt x="288592" y="555171"/>
                  <a:pt x="162750" y="553772"/>
                  <a:pt x="38339" y="538843"/>
                </a:cubicBezTo>
                <a:cubicBezTo>
                  <a:pt x="23054" y="537009"/>
                  <a:pt x="7591" y="521461"/>
                  <a:pt x="5682" y="506185"/>
                </a:cubicBezTo>
                <a:cubicBezTo>
                  <a:pt x="-3769" y="430573"/>
                  <a:pt x="239" y="288471"/>
                  <a:pt x="5682" y="228600"/>
                </a:cubicBezTo>
                <a:close/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6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8686" y="365125"/>
            <a:ext cx="2857500" cy="4957989"/>
          </a:xfrm>
        </p:spPr>
        <p:txBody>
          <a:bodyPr>
            <a:normAutofit/>
          </a:bodyPr>
          <a:lstStyle/>
          <a:p>
            <a:r>
              <a:rPr lang="en-US" b="1" dirty="0" smtClean="0"/>
              <a:t>Share of teaching staff with a doctoral Degree  - 2016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488706"/>
              </p:ext>
            </p:extLst>
          </p:nvPr>
        </p:nvGraphicFramePr>
        <p:xfrm>
          <a:off x="163286" y="0"/>
          <a:ext cx="849085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0843"/>
                <a:gridCol w="33800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Faculty/Academic stream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Agriculture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Architecture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Arts and HSS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18.3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Dental Science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Education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Engineering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Indigenous Medicine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Computer Sc./IT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Management Studies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Medicine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20.3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Science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23.0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Technology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Vet. Medicine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Distribution of teaching staff in HEI according to education </a:t>
            </a:r>
            <a:r>
              <a:rPr lang="en-US" b="1" dirty="0" smtClean="0"/>
              <a:t>qualification and age</a:t>
            </a:r>
            <a:r>
              <a:rPr lang="en-US" b="1" dirty="0" smtClean="0">
                <a:latin typeface="Bahnschrift SemiBold" pitchFamily="34" charset="0"/>
              </a:rPr>
              <a:t>– (2016 data) </a:t>
            </a:r>
            <a:endParaRPr lang="en-GB" dirty="0">
              <a:latin typeface="Bahnschrift SemiBold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856131"/>
              </p:ext>
            </p:extLst>
          </p:nvPr>
        </p:nvGraphicFramePr>
        <p:xfrm>
          <a:off x="457200" y="1550415"/>
          <a:ext cx="11040256" cy="3542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985"/>
                <a:gridCol w="1251949"/>
                <a:gridCol w="1251949"/>
                <a:gridCol w="1251949"/>
                <a:gridCol w="1562111"/>
                <a:gridCol w="2005060"/>
                <a:gridCol w="1139253"/>
              </a:tblGrid>
              <a:tr h="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effectLst/>
                        </a:rPr>
                        <a:t>Qualification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Age group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Total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effectLst/>
                        </a:rPr>
                        <a:t>21-30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effectLst/>
                        </a:rPr>
                        <a:t>31-40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effectLst/>
                        </a:rPr>
                        <a:t>41-50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effectLst/>
                        </a:rPr>
                        <a:t>51-60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b="1" dirty="0">
                          <a:effectLst/>
                        </a:rPr>
                        <a:t>Above 60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effectLst/>
                        </a:rPr>
                        <a:t>Ph.D.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370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797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705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236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2109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effectLst/>
                        </a:rPr>
                        <a:t>Other doctoral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 smtClean="0">
                          <a:effectLst/>
                        </a:rPr>
                        <a:t>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18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25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10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61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200" dirty="0">
                          <a:effectLst/>
                        </a:rPr>
                        <a:t>Total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378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>
                          <a:effectLst/>
                        </a:rPr>
                        <a:t>815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730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246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3600" dirty="0">
                          <a:effectLst/>
                        </a:rPr>
                        <a:t>2170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1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14300"/>
            <a:ext cx="10771414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Bahnschrift SemiBold" pitchFamily="34" charset="0"/>
              </a:rPr>
              <a:t>PROPOSED SCHOLARSHIP </a:t>
            </a:r>
            <a:r>
              <a:rPr lang="en-US" b="1" dirty="0">
                <a:latin typeface="Bahnschrift SemiBold" pitchFamily="34" charset="0"/>
              </a:rPr>
              <a:t>PROGRAMME </a:t>
            </a:r>
            <a:r>
              <a:rPr lang="en-US" b="1" dirty="0" smtClean="0">
                <a:latin typeface="Bahnschrift SemiBold" pitchFamily="34" charset="0"/>
              </a:rPr>
              <a:t>FOR PhDs </a:t>
            </a:r>
            <a:endParaRPr lang="en-US" dirty="0">
              <a:latin typeface="Bahnschrift Semi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669" y="1538753"/>
            <a:ext cx="11464259" cy="4764075"/>
          </a:xfrm>
        </p:spPr>
        <p:txBody>
          <a:bodyPr>
            <a:noAutofit/>
          </a:bodyPr>
          <a:lstStyle/>
          <a:p>
            <a:r>
              <a:rPr lang="en-US" sz="3200" dirty="0" smtClean="0"/>
              <a:t>Offered </a:t>
            </a:r>
            <a:r>
              <a:rPr lang="en-US" sz="3200" dirty="0"/>
              <a:t>in collaboration with the UGC and NCAS scholarship </a:t>
            </a:r>
            <a:r>
              <a:rPr lang="en-US" sz="3200" dirty="0" smtClean="0"/>
              <a:t>schemes </a:t>
            </a:r>
            <a:endParaRPr lang="en-US" sz="3200" dirty="0"/>
          </a:p>
          <a:p>
            <a:r>
              <a:rPr lang="en-US" sz="3200" dirty="0" smtClean="0"/>
              <a:t>Allocations made on </a:t>
            </a:r>
            <a:r>
              <a:rPr lang="en-US" sz="3200" dirty="0"/>
              <a:t>an equitable basis </a:t>
            </a:r>
            <a:endParaRPr lang="en-US" sz="3200" dirty="0" smtClean="0"/>
          </a:p>
          <a:p>
            <a:r>
              <a:rPr lang="en-US" sz="3200" dirty="0" smtClean="0"/>
              <a:t>Ensures </a:t>
            </a:r>
            <a:r>
              <a:rPr lang="en-US" sz="3200" dirty="0"/>
              <a:t>gender </a:t>
            </a:r>
            <a:r>
              <a:rPr lang="en-US" sz="3200" dirty="0" smtClean="0"/>
              <a:t>equity</a:t>
            </a:r>
            <a:endParaRPr lang="en-US" sz="3200" dirty="0"/>
          </a:p>
          <a:p>
            <a:r>
              <a:rPr lang="en-US" sz="3200" dirty="0" smtClean="0"/>
              <a:t>Expected </a:t>
            </a:r>
            <a:r>
              <a:rPr lang="en-US" sz="3200" dirty="0"/>
              <a:t>to be done in English medium (unless under exceptional circumstances) </a:t>
            </a:r>
            <a:r>
              <a:rPr lang="en-US" sz="3200" dirty="0" smtClean="0"/>
              <a:t> and on </a:t>
            </a:r>
            <a:r>
              <a:rPr lang="en-US" sz="3200" dirty="0"/>
              <a:t>full time </a:t>
            </a:r>
            <a:r>
              <a:rPr lang="en-US" sz="3200" dirty="0" smtClean="0"/>
              <a:t>leave</a:t>
            </a:r>
            <a:endParaRPr lang="en-US" sz="3200" dirty="0"/>
          </a:p>
          <a:p>
            <a:r>
              <a:rPr lang="en-US" sz="3200" dirty="0" smtClean="0"/>
              <a:t>Funding - up to 3 years  to support  </a:t>
            </a:r>
          </a:p>
          <a:p>
            <a:pPr lvl="1"/>
            <a:r>
              <a:rPr lang="en-US" sz="2800" dirty="0" smtClean="0"/>
              <a:t>- </a:t>
            </a:r>
            <a:r>
              <a:rPr lang="en-US" sz="2800" dirty="0"/>
              <a:t>F</a:t>
            </a:r>
            <a:r>
              <a:rPr lang="en-US" sz="2800" dirty="0" smtClean="0"/>
              <a:t>ull – time PhD programs in overseas universities </a:t>
            </a:r>
          </a:p>
          <a:p>
            <a:pPr lvl="1"/>
            <a:r>
              <a:rPr lang="en-US" sz="2800" dirty="0" smtClean="0"/>
              <a:t>- Full time Split-Site </a:t>
            </a:r>
            <a:r>
              <a:rPr lang="en-US" sz="2800" dirty="0"/>
              <a:t>PhD </a:t>
            </a:r>
            <a:r>
              <a:rPr lang="en-US" sz="2800" dirty="0" smtClean="0"/>
              <a:t>programs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endParaRPr lang="en-US" sz="3200" dirty="0"/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471" y="4520519"/>
            <a:ext cx="3258761" cy="189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1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2" y="1877785"/>
            <a:ext cx="11833412" cy="4620986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Candidates expected </a:t>
            </a:r>
            <a:r>
              <a:rPr lang="en-US" sz="3200" dirty="0"/>
              <a:t>to register in a University other than which they are employed </a:t>
            </a:r>
            <a:r>
              <a:rPr lang="en-US" sz="3200" dirty="0" smtClean="0"/>
              <a:t>in (exceptions </a:t>
            </a:r>
            <a:r>
              <a:rPr lang="en-US" sz="3200" dirty="0"/>
              <a:t>granted under special </a:t>
            </a:r>
            <a:r>
              <a:rPr lang="en-US" sz="3200" dirty="0" smtClean="0"/>
              <a:t>circumstances) </a:t>
            </a:r>
          </a:p>
          <a:p>
            <a:pPr marL="0" lvl="0" indent="0">
              <a:buNone/>
            </a:pPr>
            <a:endParaRPr lang="en-US" sz="3200" dirty="0" smtClean="0"/>
          </a:p>
          <a:p>
            <a:r>
              <a:rPr lang="en-US" sz="3200" dirty="0"/>
              <a:t>Universities/candidates </a:t>
            </a:r>
            <a:r>
              <a:rPr lang="en-US" sz="3200" dirty="0" smtClean="0"/>
              <a:t>are;</a:t>
            </a:r>
          </a:p>
          <a:p>
            <a:pPr lvl="1"/>
            <a:r>
              <a:rPr lang="en-US" sz="2800" dirty="0" smtClean="0"/>
              <a:t>Strongly </a:t>
            </a:r>
            <a:r>
              <a:rPr lang="en-US" sz="2800" dirty="0"/>
              <a:t>encourage prospective candidates to use existing agreements (MOUs) with foreign universities (arrived by Faculties/Universities or UGC) in selecting </a:t>
            </a:r>
            <a:r>
              <a:rPr lang="en-US" sz="2800" dirty="0" smtClean="0"/>
              <a:t>PhD </a:t>
            </a:r>
            <a:r>
              <a:rPr lang="en-US" sz="2800" dirty="0"/>
              <a:t>opportunities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/>
              <a:t>Encouraged to explore the possibilities of scholarships in good countries/universities where the registration/course fee as well as cost of living is low. </a:t>
            </a:r>
          </a:p>
          <a:p>
            <a:pPr lvl="1"/>
            <a:endParaRPr lang="en-US" sz="2800" dirty="0"/>
          </a:p>
          <a:p>
            <a:endParaRPr lang="en-US" sz="3200" b="1" dirty="0"/>
          </a:p>
          <a:p>
            <a:pPr lvl="0"/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ahnschrift SemiBold" pitchFamily="34" charset="0"/>
              </a:rPr>
              <a:t>PROPOSED SCHOLARSHIP PROGRAMME FOR PhDs </a:t>
            </a:r>
            <a:r>
              <a:rPr lang="en-US" b="1" dirty="0" smtClean="0">
                <a:latin typeface="Bahnschrift SemiBold" pitchFamily="34" charset="0"/>
              </a:rPr>
              <a:t> (Cont.)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6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No automatic alt text availa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66" y="0"/>
            <a:ext cx="82102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4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3342</TotalTime>
  <Words>792</Words>
  <Application>Microsoft Office PowerPoint</Application>
  <PresentationFormat>Widescreen</PresentationFormat>
  <Paragraphs>283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Bahnschrift SemiBold</vt:lpstr>
      <vt:lpstr>Calibri</vt:lpstr>
      <vt:lpstr>Calibri Light</vt:lpstr>
      <vt:lpstr>Times New Roman</vt:lpstr>
      <vt:lpstr>Office Theme</vt:lpstr>
      <vt:lpstr>Accelerating Higher Education Expansion and Development (AHEAD)    STEM Expansion and Human Resource Development (HRD) Result Area 1 and Result Area 2  </vt:lpstr>
      <vt:lpstr>Result Area 1 : Increasing enrolment in higher Education in priority disciplines for economic development </vt:lpstr>
      <vt:lpstr> Result Area 2: Improving the quality of Higher education </vt:lpstr>
      <vt:lpstr>Distribution of teaching staff in HEI according to education qualification and university   2016 data</vt:lpstr>
      <vt:lpstr>Share of teaching staff with a doctoral Degree  - 2016</vt:lpstr>
      <vt:lpstr>Distribution of teaching staff in HEI according to education qualification and age– (2016 data) </vt:lpstr>
      <vt:lpstr>PROPOSED SCHOLARSHIP PROGRAMME FOR PhDs </vt:lpstr>
      <vt:lpstr>PROPOSED SCHOLARSHIP PROGRAMME FOR PhDs  (Cont.) </vt:lpstr>
      <vt:lpstr>PowerPoint Presentation</vt:lpstr>
      <vt:lpstr>DISTRIBUTION OF ALLOCATIONS  </vt:lpstr>
      <vt:lpstr>FUNDING ALLOCATIONS </vt:lpstr>
      <vt:lpstr>ELIGIBILITY </vt:lpstr>
      <vt:lpstr>SELECTION PROCESS </vt:lpstr>
      <vt:lpstr>PowerPoint Presentation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Gamwarige</cp:lastModifiedBy>
  <cp:revision>75</cp:revision>
  <dcterms:created xsi:type="dcterms:W3CDTF">2016-06-19T06:01:28Z</dcterms:created>
  <dcterms:modified xsi:type="dcterms:W3CDTF">2018-03-27T14:01:48Z</dcterms:modified>
</cp:coreProperties>
</file>